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56" r:id="rId5"/>
    <p:sldId id="257" r:id="rId6"/>
    <p:sldId id="260" r:id="rId7"/>
    <p:sldId id="274" r:id="rId8"/>
    <p:sldId id="284" r:id="rId9"/>
    <p:sldId id="290" r:id="rId10"/>
    <p:sldId id="295" r:id="rId11"/>
    <p:sldId id="298" r:id="rId12"/>
    <p:sldId id="297" r:id="rId13"/>
    <p:sldId id="296" r:id="rId14"/>
    <p:sldId id="266" r:id="rId15"/>
    <p:sldId id="288" r:id="rId16"/>
    <p:sldId id="289" r:id="rId17"/>
    <p:sldId id="294" r:id="rId18"/>
    <p:sldId id="273" r:id="rId19"/>
    <p:sldId id="293" r:id="rId20"/>
    <p:sldId id="292" r:id="rId21"/>
    <p:sldId id="270" r:id="rId22"/>
    <p:sldId id="279" r:id="rId23"/>
    <p:sldId id="286" r:id="rId24"/>
    <p:sldId id="275" r:id="rId25"/>
    <p:sldId id="262" r:id="rId26"/>
    <p:sldId id="263" r:id="rId27"/>
    <p:sldId id="280" r:id="rId28"/>
    <p:sldId id="264" r:id="rId29"/>
    <p:sldId id="300" r:id="rId30"/>
    <p:sldId id="301" r:id="rId31"/>
    <p:sldId id="299" r:id="rId32"/>
    <p:sldId id="267" r:id="rId33"/>
    <p:sldId id="261"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94" d="100"/>
          <a:sy n="94" d="100"/>
        </p:scale>
        <p:origin x="2084" y="44"/>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2026/1/16</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endParaRPr kumimoji="1" lang="en-US" altLang="ja-JP" dirty="0"/>
          </a:p>
          <a:p>
            <a:r>
              <a:rPr kumimoji="1" lang="ja-JP" altLang="en-US" dirty="0"/>
              <a:t>誘電率を求めるのにも導電率を求めるのにもまずこの</a:t>
            </a:r>
            <a:r>
              <a:rPr kumimoji="1" lang="en-US" altLang="ja-JP" dirty="0"/>
              <a:t>S</a:t>
            </a:r>
            <a:r>
              <a:rPr kumimoji="1" lang="ja-JP" altLang="en-US" dirty="0"/>
              <a:t>パラメータを測定します。</a:t>
            </a:r>
            <a:br>
              <a:rPr kumimoji="1" lang="en-US" altLang="ja-JP" dirty="0"/>
            </a:br>
            <a:r>
              <a:rPr kumimoji="1" lang="ja-JP" altLang="en-US" dirty="0"/>
              <a:t>共振周波数周りを細かく測定しています。</a:t>
            </a:r>
            <a:endParaRPr kumimoji="1" lang="en-US" altLang="ja-JP" dirty="0"/>
          </a:p>
          <a:p>
            <a:endParaRPr kumimoji="1" lang="en-US" altLang="ja-JP" dirty="0"/>
          </a:p>
          <a:p>
            <a:r>
              <a:rPr kumimoji="1" lang="ja-JP" altLang="en-US" dirty="0"/>
              <a:t>この結果は共振ピークの形が崩れず，ピークが鋭く立っているので測定が上手く言ったと言える。</a:t>
            </a:r>
            <a:endParaRPr kumimoji="1" lang="en-US" altLang="ja-JP" dirty="0"/>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誘電損失は周波数に比例して上昇している。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2026/1/16</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8" Type="http://schemas.openxmlformats.org/officeDocument/2006/relationships/image" Target="../media/image53.emf"/><Relationship Id="rId7" Type="http://schemas.openxmlformats.org/officeDocument/2006/relationships/image" Target="../media/image52.png"/><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emf"/><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53.emf"/><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15.emf"/><Relationship Id="rId4" Type="http://schemas.openxmlformats.org/officeDocument/2006/relationships/image" Target="../media/image52.png"/><Relationship Id="rId9" Type="http://schemas.openxmlformats.org/officeDocument/2006/relationships/image" Target="../media/image5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180907" y="2897970"/>
                <a:ext cx="4887764" cy="19736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200" i="1" smtClean="0">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87</m:t>
                          </m:r>
                        </m:num>
                        <m:den>
                          <m:rad>
                            <m:radPr>
                              <m:degHide m:val="on"/>
                              <m:ctrlPr>
                                <a:rPr lang="ja-JP" altLang="en-US" sz="1200" i="1">
                                  <a:latin typeface="Cambria Math" panose="02040503050406030204" pitchFamily="18" charset="0"/>
                                </a:rPr>
                              </m:ctrlPr>
                            </m:radPr>
                            <m:deg/>
                            <m:e>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+1.41</m:t>
                              </m:r>
                            </m:e>
                          </m:rad>
                        </m:den>
                      </m:f>
                      <m:func>
                        <m:funcPr>
                          <m:ctrlPr>
                            <a:rPr lang="ja-JP" altLang="en-US" sz="1200" i="1">
                              <a:latin typeface="Cambria Math" panose="02040503050406030204" pitchFamily="18" charset="0"/>
                            </a:rPr>
                          </m:ctrlPr>
                        </m:funcPr>
                        <m:fName>
                          <m:r>
                            <m:rPr>
                              <m:sty m:val="p"/>
                            </m:rPr>
                            <a:rPr lang="ja-JP" altLang="en-US" sz="1200" i="0">
                              <a:latin typeface="Cambria Math" panose="02040503050406030204" pitchFamily="18" charset="0"/>
                            </a:rPr>
                            <m:t>ln</m:t>
                          </m:r>
                        </m:fName>
                        <m:e>
                          <m:d>
                            <m:dPr>
                              <m:ctrlPr>
                                <a:rPr lang="ja-JP" altLang="en-US" sz="1200" i="1">
                                  <a:latin typeface="Cambria Math" panose="02040503050406030204" pitchFamily="18" charset="0"/>
                                </a:rPr>
                              </m:ctrlPr>
                            </m:dPr>
                            <m:e>
                              <m:f>
                                <m:fPr>
                                  <m:ctrlPr>
                                    <a:rPr lang="ja-JP" altLang="en-US" sz="1200" i="1">
                                      <a:latin typeface="Cambria Math" panose="02040503050406030204" pitchFamily="18" charset="0"/>
                                    </a:rPr>
                                  </m:ctrlPr>
                                </m:fPr>
                                <m:num>
                                  <m:r>
                                    <a:rPr lang="ja-JP" altLang="en-US" sz="1200" i="0">
                                      <a:latin typeface="Cambria Math" panose="02040503050406030204" pitchFamily="18" charset="0"/>
                                    </a:rPr>
                                    <m:t>5.98 </m:t>
                                  </m:r>
                                  <m:r>
                                    <a:rPr lang="ja-JP" altLang="en-US" sz="1200" i="1">
                                      <a:latin typeface="Cambria Math" panose="02040503050406030204" pitchFamily="18" charset="0"/>
                                    </a:rPr>
                                    <m:t>𝐻</m:t>
                                  </m:r>
                                </m:num>
                                <m:den>
                                  <m:r>
                                    <a:rPr lang="ja-JP" altLang="en-US" sz="1200" i="0">
                                      <a:latin typeface="Cambria Math" panose="02040503050406030204" pitchFamily="18" charset="0"/>
                                    </a:rPr>
                                    <m:t>0.8 </m:t>
                                  </m:r>
                                  <m:r>
                                    <a:rPr lang="ja-JP" altLang="en-US" sz="1200" i="1">
                                      <a:latin typeface="Cambria Math" panose="02040503050406030204" pitchFamily="18" charset="0"/>
                                    </a:rPr>
                                    <m:t>𝑊</m:t>
                                  </m:r>
                                  <m:r>
                                    <a:rPr lang="ja-JP" altLang="en-US" sz="1200" i="0">
                                      <a:latin typeface="Cambria Math" panose="02040503050406030204" pitchFamily="18" charset="0"/>
                                    </a:rPr>
                                    <m:t>+</m:t>
                                  </m:r>
                                  <m:r>
                                    <a:rPr lang="ja-JP" altLang="en-US" sz="1200" i="1">
                                      <a:latin typeface="Cambria Math" panose="02040503050406030204" pitchFamily="18" charset="0"/>
                                    </a:rPr>
                                    <m:t>𝑇</m:t>
                                  </m:r>
                                </m:den>
                              </m:f>
                            </m:e>
                          </m:d>
                        </m:e>
                      </m:func>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𝑟𝑒</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Sup>
                        <m:sSupPr>
                          <m:ctrlPr>
                            <a:rPr lang="ja-JP" altLang="en-US" sz="1200" i="1">
                              <a:latin typeface="Cambria Math" panose="02040503050406030204" pitchFamily="18" charset="0"/>
                            </a:rPr>
                          </m:ctrlPr>
                        </m:sSupPr>
                        <m:e>
                          <m:d>
                            <m:dPr>
                              <m:ctrlPr>
                                <a:rPr lang="ja-JP" altLang="en-US" sz="1200" i="1">
                                  <a:latin typeface="Cambria Math" panose="02040503050406030204" pitchFamily="18" charset="0"/>
                                </a:rPr>
                              </m:ctrlPr>
                            </m:dPr>
                            <m:e>
                              <m:r>
                                <a:rPr lang="ja-JP" altLang="en-US" sz="1200" i="0">
                                  <a:latin typeface="Cambria Math" panose="02040503050406030204" pitchFamily="18" charset="0"/>
                                </a:rPr>
                                <m:t>1+</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10</m:t>
                                  </m:r>
                                  <m:r>
                                    <a:rPr lang="ja-JP" altLang="en-US" sz="1200" i="1">
                                      <a:latin typeface="Cambria Math" panose="02040503050406030204" pitchFamily="18" charset="0"/>
                                    </a:rPr>
                                    <m:t>𝐻</m:t>
                                  </m:r>
                                </m:num>
                                <m:den>
                                  <m:r>
                                    <a:rPr lang="ja-JP" altLang="en-US" sz="1200" i="1">
                                      <a:latin typeface="Cambria Math" panose="02040503050406030204" pitchFamily="18" charset="0"/>
                                    </a:rPr>
                                    <m:t>𝑊</m:t>
                                  </m:r>
                                </m:den>
                              </m:f>
                            </m:e>
                          </m:d>
                        </m:e>
                        <m:sup>
                          <m:r>
                            <a:rPr lang="ja-JP" altLang="en-US" sz="1200" i="0">
                              <a:latin typeface="Cambria Math" panose="02040503050406030204" pitchFamily="18" charset="0"/>
                            </a:rPr>
                            <m:t>−</m:t>
                          </m:r>
                          <m:f>
                            <m:fPr>
                              <m:type m:val="lin"/>
                              <m:ctrlPr>
                                <a:rPr lang="ja-JP" altLang="en-US" sz="1200" i="1">
                                  <a:latin typeface="Cambria Math" panose="02040503050406030204" pitchFamily="18" charset="0"/>
                                </a:rPr>
                              </m:ctrlPr>
                            </m:fPr>
                            <m:num>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up>
                      </m:sSup>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200" i="0" smtClean="0">
                          <a:latin typeface="Cambria Math" panose="02040503050406030204" pitchFamily="18" charset="0"/>
                        </a:rPr>
                        <m:t>𝛼</m:t>
                      </m:r>
                      <m:r>
                        <a:rPr lang="ja-JP" altLang="en-US" sz="1200" i="0" smtClean="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𝑑</m:t>
                          </m:r>
                        </m:sub>
                      </m:sSub>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=0.17372 </m:t>
                      </m:r>
                      <m:f>
                        <m:fPr>
                          <m:ctrlPr>
                            <a:rPr lang="ja-JP" altLang="en-US" sz="1200" i="1">
                              <a:latin typeface="Cambria Math" panose="02040503050406030204" pitchFamily="18" charset="0"/>
                            </a:rPr>
                          </m:ctrlPr>
                        </m:fPr>
                        <m:num>
                          <m:rad>
                            <m:radPr>
                              <m:degHide m:val="on"/>
                              <m:ctrlPr>
                                <a:rPr lang="ja-JP" altLang="en-US" sz="1200" i="1">
                                  <a:latin typeface="Cambria Math" panose="02040503050406030204" pitchFamily="18" charset="0"/>
                                </a:rPr>
                              </m:ctrlPr>
                            </m:radPr>
                            <m:deg/>
                            <m:e>
                              <m:r>
                                <m:rPr>
                                  <m:sty m:val="p"/>
                                </m:rPr>
                                <a:rPr lang="ja-JP" altLang="en-US" sz="1200" i="0">
                                  <a:latin typeface="Cambria Math" panose="02040503050406030204" pitchFamily="18" charset="0"/>
                                </a:rPr>
                                <m:t>π</m:t>
                              </m:r>
                              <m:r>
                                <a:rPr lang="ja-JP" altLang="en-US" sz="1200" i="1">
                                  <a:latin typeface="Cambria Math" panose="02040503050406030204" pitchFamily="18" charset="0"/>
                                </a:rPr>
                                <m:t>𝑓</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μ</m:t>
                                  </m:r>
                                </m:e>
                                <m:sub>
                                  <m:r>
                                    <a:rPr lang="ja-JP" altLang="en-US" sz="1200" i="0">
                                      <a:latin typeface="Cambria Math" panose="02040503050406030204" pitchFamily="18" charset="0"/>
                                    </a:rPr>
                                    <m:t>0</m:t>
                                  </m:r>
                                </m:sub>
                              </m:sSub>
                              <m:r>
                                <m:rPr>
                                  <m:sty m:val="p"/>
                                </m:rPr>
                                <a:rPr lang="ja-JP" altLang="en-US" sz="1200" i="0">
                                  <a:latin typeface="Cambria Math" panose="02040503050406030204" pitchFamily="18" charset="0"/>
                                </a:rPr>
                                <m:t>ρ</m:t>
                              </m:r>
                            </m:e>
                          </m:rad>
                        </m:num>
                        <m:den>
                          <m:sSub>
                            <m:sSubPr>
                              <m:ctrlPr>
                                <a:rPr lang="ja-JP" altLang="en-US" sz="1200" i="1">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 </m:t>
                          </m:r>
                          <m:r>
                            <a:rPr lang="ja-JP" altLang="en-US" sz="1200" i="1">
                              <a:latin typeface="Cambria Math" panose="02040503050406030204" pitchFamily="18" charset="0"/>
                            </a:rPr>
                            <m:t>𝑊</m:t>
                          </m:r>
                        </m:den>
                      </m:f>
                      <m:r>
                        <a:rPr lang="ja-JP" altLang="en-US" sz="1200" i="0">
                          <a:latin typeface="Cambria Math" panose="02040503050406030204" pitchFamily="18" charset="0"/>
                        </a:rPr>
                        <m:t> </m:t>
                      </m:r>
                      <m:d>
                        <m:dPr>
                          <m:begChr m:val="["/>
                          <m:endChr m:val="]"/>
                          <m:ctrlPr>
                            <a:rPr lang="ja-JP" altLang="en-US" sz="1200" i="1">
                              <a:latin typeface="Cambria Math" panose="02040503050406030204" pitchFamily="18" charset="0"/>
                            </a:rPr>
                          </m:ctrlPr>
                        </m:dPr>
                        <m:e>
                          <m:f>
                            <m:fPr>
                              <m:type m:val="lin"/>
                              <m:ctrlPr>
                                <a:rPr lang="ja-JP" altLang="en-US" sz="120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en-US" altLang="ja-JP"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α</m:t>
                          </m:r>
                        </m:e>
                        <m:sub>
                          <m:r>
                            <a:rPr lang="ja-JP" altLang="en-US" sz="1200" b="0" i="1">
                              <a:latin typeface="Cambria Math" panose="02040503050406030204" pitchFamily="18" charset="0"/>
                            </a:rPr>
                            <m:t>𝑑</m:t>
                          </m:r>
                        </m:sub>
                      </m:sSub>
                      <m:r>
                        <a:rPr lang="ja-JP" altLang="en-US" sz="1200" b="0" i="0">
                          <a:latin typeface="Cambria Math" panose="02040503050406030204" pitchFamily="18" charset="0"/>
                        </a:rPr>
                        <m:t>=0.17372 </m:t>
                      </m:r>
                      <m:f>
                        <m:fPr>
                          <m:ctrlPr>
                            <a:rPr lang="ja-JP" altLang="en-US" sz="1200" b="0" i="1">
                              <a:latin typeface="Cambria Math" panose="02040503050406030204" pitchFamily="18" charset="0"/>
                            </a:rPr>
                          </m:ctrlPr>
                        </m:fPr>
                        <m:num>
                          <m:r>
                            <a:rPr lang="ja-JP" altLang="en-US" sz="1200" b="0" i="1">
                              <a:latin typeface="Cambria Math" panose="02040503050406030204" pitchFamily="18" charset="0"/>
                            </a:rPr>
                            <m:t>𝑓</m:t>
                          </m:r>
                          <m:r>
                            <m:rPr>
                              <m:sty m:val="p"/>
                            </m:rPr>
                            <a:rPr lang="ja-JP" altLang="en-US" sz="1200" b="0" i="0">
                              <a:latin typeface="Cambria Math" panose="02040503050406030204" pitchFamily="18" charset="0"/>
                            </a:rPr>
                            <m:t>π</m:t>
                          </m:r>
                        </m:num>
                        <m:den>
                          <m:r>
                            <a:rPr lang="ja-JP" altLang="en-US" sz="1200" b="0" i="1">
                              <a:latin typeface="Cambria Math" panose="02040503050406030204" pitchFamily="18" charset="0"/>
                            </a:rPr>
                            <m:t>𝑐</m:t>
                          </m:r>
                        </m:den>
                      </m:f>
                      <m:r>
                        <a:rPr lang="ja-JP" altLang="en-US" sz="1200" b="0" i="0">
                          <a:latin typeface="Cambria Math" panose="02040503050406030204" pitchFamily="18" charset="0"/>
                        </a:rPr>
                        <m:t> </m:t>
                      </m:r>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 </m:t>
                      </m:r>
                      <m:rad>
                        <m:radPr>
                          <m:degHide m:val="on"/>
                          <m:ctrlPr>
                            <a:rPr lang="ja-JP" altLang="en-US" sz="1200" b="0" i="1">
                              <a:latin typeface="Cambria Math" panose="02040503050406030204" pitchFamily="18" charset="0"/>
                            </a:rPr>
                          </m:ctrlPr>
                        </m:radPr>
                        <m:deg/>
                        <m:e>
                          <m:f>
                            <m:fPr>
                              <m:ctrlPr>
                                <a:rPr lang="ja-JP" altLang="en-US" sz="1200" b="0" i="1">
                                  <a:latin typeface="Cambria Math" panose="02040503050406030204" pitchFamily="18" charset="0"/>
                                </a:rPr>
                              </m:ctrlPr>
                            </m:fPr>
                            <m:num>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𝑟𝑒</m:t>
                                  </m:r>
                                </m:sub>
                              </m:sSub>
                              <m:r>
                                <a:rPr lang="ja-JP" altLang="en-US" sz="1200" b="0" i="0">
                                  <a:latin typeface="Cambria Math" panose="02040503050406030204" pitchFamily="18" charset="0"/>
                                </a:rPr>
                                <m:t>−1</m:t>
                              </m:r>
                            </m:num>
                            <m:den>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−1</m:t>
                              </m:r>
                            </m:den>
                          </m:f>
                        </m:e>
                      </m:rad>
                      <m:r>
                        <a:rPr lang="ja-JP" altLang="en-US" sz="1200" b="0" i="0">
                          <a:latin typeface="Cambria Math" panose="02040503050406030204" pitchFamily="18" charset="0"/>
                        </a:rPr>
                        <m:t> </m:t>
                      </m:r>
                      <m:d>
                        <m:dPr>
                          <m:begChr m:val="["/>
                          <m:endChr m:val="]"/>
                          <m:ctrlPr>
                            <a:rPr lang="ja-JP" altLang="en-US" sz="1200" b="0" i="1">
                              <a:latin typeface="Cambria Math" panose="02040503050406030204" pitchFamily="18" charset="0"/>
                            </a:rPr>
                          </m:ctrlPr>
                        </m:dPr>
                        <m:e>
                          <m:f>
                            <m:fPr>
                              <m:type m:val="lin"/>
                              <m:ctrlPr>
                                <a:rPr lang="ja-JP" altLang="en-US" sz="1200" b="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ja-JP" altLang="en-US" sz="12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180907" y="2897970"/>
                <a:ext cx="4887764" cy="197361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3587799" cy="750975"/>
          </a:xfrm>
          <a:prstGeom prst="rect">
            <a:avLst/>
          </a:prstGeom>
          <a:noFill/>
        </p:spPr>
        <p:txBody>
          <a:bodyPr wrap="square" anchor="t">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833" y="1511687"/>
            <a:ext cx="5112833" cy="3834625"/>
          </a:xfrm>
          <a:prstGeom prst="rect">
            <a:avLst/>
          </a:prstGeom>
        </p:spPr>
      </p:pic>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546999"/>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546999"/>
                <a:ext cx="4522523" cy="408125"/>
              </a:xfrm>
              <a:prstGeom prst="rect">
                <a:avLst/>
              </a:prstGeom>
              <a:blipFill>
                <a:blip r:embed="rId7"/>
                <a:stretch>
                  <a:fillRect b="-29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8068</TotalTime>
  <Words>3321</Words>
  <Application>Microsoft Office PowerPoint</Application>
  <PresentationFormat>画面に合わせる (4:3)</PresentationFormat>
  <Paragraphs>273</Paragraphs>
  <Slides>30</Slides>
  <Notes>24</Notes>
  <HiddenSlides>17</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30</vt:i4>
      </vt:variant>
    </vt:vector>
  </HeadingPairs>
  <TitlesOfParts>
    <vt:vector size="41"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36</cp:revision>
  <cp:lastPrinted>2025-11-18T05:53:12Z</cp:lastPrinted>
  <dcterms:created xsi:type="dcterms:W3CDTF">2025-09-24T05:03:45Z</dcterms:created>
  <dcterms:modified xsi:type="dcterms:W3CDTF">2026-01-16T01:34:41Z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